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gl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EC091F-A77B-48C7-9245-34801C89962A}" type="datetimeFigureOut">
              <a:rPr lang="gl-ES" smtClean="0"/>
              <a:t>20/12/2023</a:t>
            </a:fld>
            <a:endParaRPr lang="gl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gl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gl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gl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4A43F8-A79B-4097-9A41-041D975ADCC0}" type="slidenum">
              <a:rPr lang="gl-ES" smtClean="0"/>
              <a:t>‹Nº›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1762837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4A43F8-A79B-4097-9A41-041D975ADCC0}" type="slidenum">
              <a:rPr lang="gl-ES" smtClean="0"/>
              <a:t>1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1183741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4A43F8-A79B-4097-9A41-041D975ADCC0}" type="slidenum">
              <a:rPr lang="gl-ES" smtClean="0"/>
              <a:t>2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2574557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4A43F8-A79B-4097-9A41-041D975ADCC0}" type="slidenum">
              <a:rPr lang="gl-ES" smtClean="0"/>
              <a:t>3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889978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4A43F8-A79B-4097-9A41-041D975ADCC0}" type="slidenum">
              <a:rPr lang="gl-ES" smtClean="0"/>
              <a:t>4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1196041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CBBF1A-E9EC-36DA-0F1F-E9621E7F2C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gl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86200E7-9833-D124-7435-8264CCBE7B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gl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1BBE00-98F2-3295-49C1-2958AC061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AEAEE-37C3-422B-81B0-C1F01C7AF7D4}" type="datetimeFigureOut">
              <a:rPr lang="gl-ES" smtClean="0"/>
              <a:t>20/12/2023</a:t>
            </a:fld>
            <a:endParaRPr lang="gl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C8FAAE-49BA-AFCF-E04E-8986057B3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9870C8-A07C-D81F-5187-DE4CB349E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E9737-FB91-4D48-8513-89D5A81F3894}" type="slidenum">
              <a:rPr lang="gl-ES" smtClean="0"/>
              <a:t>‹Nº›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3592272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1A91B9-A53D-C10F-CAEB-00ED558E4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gl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11A063B-F776-8B83-AA49-D331A978EA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gl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F91661-50EA-33C2-8CED-C79A11149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AEAEE-37C3-422B-81B0-C1F01C7AF7D4}" type="datetimeFigureOut">
              <a:rPr lang="gl-ES" smtClean="0"/>
              <a:t>20/12/2023</a:t>
            </a:fld>
            <a:endParaRPr lang="gl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D51634-35DF-C8F7-D134-FC79D1A78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27A279-A374-46F2-E17F-F4C962F98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E9737-FB91-4D48-8513-89D5A81F3894}" type="slidenum">
              <a:rPr lang="gl-ES" smtClean="0"/>
              <a:t>‹Nº›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4020736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C411B9A-B397-7EA5-DD0A-30AA13EB42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gl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9B6329B-1D57-DBF1-AB9C-E26D71C1D9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gl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0EEF5A-1D72-1B2C-B097-1AC7B2376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AEAEE-37C3-422B-81B0-C1F01C7AF7D4}" type="datetimeFigureOut">
              <a:rPr lang="gl-ES" smtClean="0"/>
              <a:t>20/12/2023</a:t>
            </a:fld>
            <a:endParaRPr lang="gl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4279A2-7C05-9635-58C3-07DC5E61E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33624F-6B09-8F0A-D9FE-D55A9F487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E9737-FB91-4D48-8513-89D5A81F3894}" type="slidenum">
              <a:rPr lang="gl-ES" smtClean="0"/>
              <a:t>‹Nº›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614102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D120A9-081B-1DC1-2533-CCCA766E6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gl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E4A5D2-FEF2-CBE1-F62F-513DDBF78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gl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AE5A2C-1A3D-755C-EA70-0A5892183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AEAEE-37C3-422B-81B0-C1F01C7AF7D4}" type="datetimeFigureOut">
              <a:rPr lang="gl-ES" smtClean="0"/>
              <a:t>20/12/2023</a:t>
            </a:fld>
            <a:endParaRPr lang="gl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CC78F2-4ABF-033A-4E89-297B810EC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E6CEA8-5A88-7186-7060-F3FC57A3D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E9737-FB91-4D48-8513-89D5A81F3894}" type="slidenum">
              <a:rPr lang="gl-ES" smtClean="0"/>
              <a:t>‹Nº›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185304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233553-A323-888C-989F-1F003732B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gl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F864BB-44E2-685A-5751-BE75B2B0A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B81DC5-972B-8EA9-FF5C-15D60D979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AEAEE-37C3-422B-81B0-C1F01C7AF7D4}" type="datetimeFigureOut">
              <a:rPr lang="gl-ES" smtClean="0"/>
              <a:t>20/12/2023</a:t>
            </a:fld>
            <a:endParaRPr lang="gl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F3681D-3F40-67F9-31FE-8D6EB9F17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6A672A-ECF8-C2E7-4D26-FF67FF4B1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E9737-FB91-4D48-8513-89D5A81F3894}" type="slidenum">
              <a:rPr lang="gl-ES" smtClean="0"/>
              <a:t>‹Nº›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1094152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47FD9F-66DA-B7C5-38F9-EAEB733CA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gl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07A3BB-D930-073C-0A81-A20F028F5C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gl-E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AE1390B-ECA4-3331-35B1-E9F4F145C0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gl-E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DD8378-1773-EACD-CD42-AB8FE9F36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AEAEE-37C3-422B-81B0-C1F01C7AF7D4}" type="datetimeFigureOut">
              <a:rPr lang="gl-ES" smtClean="0"/>
              <a:t>20/12/2023</a:t>
            </a:fld>
            <a:endParaRPr lang="gl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4A4F4F-C16C-2C4A-3D4A-3882A6559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0C9F599-D596-78A2-7C4B-EA526DB8A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E9737-FB91-4D48-8513-89D5A81F3894}" type="slidenum">
              <a:rPr lang="gl-ES" smtClean="0"/>
              <a:t>‹Nº›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2434419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F3AB3D-83C7-75C8-23CE-741CD1904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gl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182FD26-31A2-67D5-9831-8D6C3F974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73E1FD3-826B-C2DE-17C4-A38CD89C10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gl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0D9A56B-9226-086B-37CC-8604A5346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EE4EB1A-5F15-DD68-318A-B4A8A7DBC6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gl-E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2150CB7-5AC8-256B-C5BD-A2127FCC1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AEAEE-37C3-422B-81B0-C1F01C7AF7D4}" type="datetimeFigureOut">
              <a:rPr lang="gl-ES" smtClean="0"/>
              <a:t>20/12/2023</a:t>
            </a:fld>
            <a:endParaRPr lang="gl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D5EA675-4198-E53F-2114-D24ACBF0B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1F8D74D-96FF-8E63-4D75-2E6D3E8AE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E9737-FB91-4D48-8513-89D5A81F3894}" type="slidenum">
              <a:rPr lang="gl-ES" smtClean="0"/>
              <a:t>‹Nº›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1690463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A2A74F-1E0F-7868-3839-EA89CB804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gl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22B3031-665E-6FAB-A3A4-6581F71C1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AEAEE-37C3-422B-81B0-C1F01C7AF7D4}" type="datetimeFigureOut">
              <a:rPr lang="gl-ES" smtClean="0"/>
              <a:t>20/12/2023</a:t>
            </a:fld>
            <a:endParaRPr lang="gl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5E892FA-FDAA-F8CA-C9D0-7E7BDDE1E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AAFD285-46D9-F1A2-488F-5DE36CA85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E9737-FB91-4D48-8513-89D5A81F3894}" type="slidenum">
              <a:rPr lang="gl-ES" smtClean="0"/>
              <a:t>‹Nº›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343153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CCC5C02-B0E0-3245-BEC3-6943A1E26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AEAEE-37C3-422B-81B0-C1F01C7AF7D4}" type="datetimeFigureOut">
              <a:rPr lang="gl-ES" smtClean="0"/>
              <a:t>20/12/2023</a:t>
            </a:fld>
            <a:endParaRPr lang="gl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DF1E2BE-1CFE-1935-BAD5-D3E1676E0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4473B80-D3BF-3872-FF17-09613B3BB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E9737-FB91-4D48-8513-89D5A81F3894}" type="slidenum">
              <a:rPr lang="gl-ES" smtClean="0"/>
              <a:t>‹Nº›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401812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124B69-FF53-3B05-BC60-1133BDEB5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gl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D3219B-D6B3-C8D3-8744-032C04BC1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gl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2CA4AAD-79CA-F31C-ECF3-79059E450B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EE71C3-7D9C-16BF-7FD3-B00456C89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AEAEE-37C3-422B-81B0-C1F01C7AF7D4}" type="datetimeFigureOut">
              <a:rPr lang="gl-ES" smtClean="0"/>
              <a:t>20/12/2023</a:t>
            </a:fld>
            <a:endParaRPr lang="gl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9138AAE-768C-2B80-1D2C-DF62D1DF7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4CA3FF-1395-DC29-ECAA-E4430F927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E9737-FB91-4D48-8513-89D5A81F3894}" type="slidenum">
              <a:rPr lang="gl-ES" smtClean="0"/>
              <a:t>‹Nº›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3314208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8A74C9-C3BD-526C-8BE1-ABD2DA6BC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gl-E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9814F6F-FA2B-DD5F-19D0-F5A92B7210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gl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D590DE0-9F70-F9CC-4368-E381BF771F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C72121-1BCC-8BD1-B872-F4D2094C4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AEAEE-37C3-422B-81B0-C1F01C7AF7D4}" type="datetimeFigureOut">
              <a:rPr lang="gl-ES" smtClean="0"/>
              <a:t>20/12/2023</a:t>
            </a:fld>
            <a:endParaRPr lang="gl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9F3331F-318B-84D2-328F-8CC6E04A7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AEBB612-16E1-EABB-C3C0-5D9AF3F8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E9737-FB91-4D48-8513-89D5A81F3894}" type="slidenum">
              <a:rPr lang="gl-ES" smtClean="0"/>
              <a:t>‹Nº›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2975966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B801B43-B9F6-0075-7F94-2FB55002C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gl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D9D07E-2C47-1FA8-7058-9AF7EF948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gl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D5BAE4-7319-5BEB-392C-2506040C1F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AEAEE-37C3-422B-81B0-C1F01C7AF7D4}" type="datetimeFigureOut">
              <a:rPr lang="gl-ES" smtClean="0"/>
              <a:t>20/12/2023</a:t>
            </a:fld>
            <a:endParaRPr lang="gl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0886F9-0B3D-4E6A-5802-29A5283FBB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gl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1D2E61-1F32-79D8-478B-CB8CEE57A0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E9737-FB91-4D48-8513-89D5A81F3894}" type="slidenum">
              <a:rPr lang="gl-ES" smtClean="0"/>
              <a:t>‹Nº›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924736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ides.xunta.gal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FDB745A-EB77-9DBE-B8D6-E1C02E3CD294}"/>
              </a:ext>
            </a:extLst>
          </p:cNvPr>
          <p:cNvSpPr txBox="1"/>
          <p:nvPr/>
        </p:nvSpPr>
        <p:spPr>
          <a:xfrm>
            <a:off x="193962" y="2359071"/>
            <a:ext cx="11804073" cy="1323439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gl-ES" sz="2000" b="1" dirty="0">
                <a:latin typeface="Arial Narrow" panose="020B0606020202030204" pitchFamily="34" charset="0"/>
              </a:rPr>
              <a:t>O expediente electrónico é o instrumento onde se integran: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gl-ES" sz="2000" dirty="0">
                <a:latin typeface="Arial Narrow" panose="020B0606020202030204" pitchFamily="34" charset="0"/>
              </a:rPr>
              <a:t>Datos persoais e </a:t>
            </a:r>
            <a:r>
              <a:rPr lang="gl-ES" sz="2000" dirty="0" err="1">
                <a:latin typeface="Arial Narrow" panose="020B0606020202030204" pitchFamily="34" charset="0"/>
              </a:rPr>
              <a:t>identificativos</a:t>
            </a:r>
            <a:endParaRPr lang="gl-ES" sz="2000" dirty="0">
              <a:latin typeface="Arial Narrow" panose="020B0606020202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gl-ES" sz="2000" dirty="0">
                <a:latin typeface="Arial Narrow" panose="020B0606020202030204" pitchFamily="34" charset="0"/>
              </a:rPr>
              <a:t>Datos académicos ou profesionais.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gl-ES" sz="2000" dirty="0">
                <a:latin typeface="Arial Narrow" panose="020B0606020202030204" pitchFamily="34" charset="0"/>
              </a:rPr>
              <a:t>Calquera outro necesario para a xestión de persoal.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3FC560D-BC83-9219-C3AF-ECF0DB488F7F}"/>
              </a:ext>
            </a:extLst>
          </p:cNvPr>
          <p:cNvSpPr txBox="1"/>
          <p:nvPr/>
        </p:nvSpPr>
        <p:spPr>
          <a:xfrm>
            <a:off x="193961" y="3830016"/>
            <a:ext cx="11804073" cy="1323439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gl-ES" sz="2000" b="1" dirty="0">
                <a:latin typeface="Arial Narrow" panose="020B0606020202030204" pitchFamily="34" charset="0"/>
              </a:rPr>
              <a:t>Que información se incorpora ao expediente: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gl-ES" sz="2000" dirty="0">
                <a:latin typeface="Arial Narrow" panose="020B0606020202030204" pitchFamily="34" charset="0"/>
              </a:rPr>
              <a:t>Os datos persoais e curriculares existentes nos sistemas de xestión de persoal.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gl-ES" sz="2000" dirty="0">
                <a:latin typeface="Arial Narrow" panose="020B0606020202030204" pitchFamily="34" charset="0"/>
              </a:rPr>
              <a:t>As actualizacións que faga a persoa interesada.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gl-ES" sz="2000" dirty="0">
                <a:latin typeface="Arial Narrow" panose="020B0606020202030204" pitchFamily="34" charset="0"/>
              </a:rPr>
              <a:t>A información que conste en poder de calquera outra administración pública.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88D5898-A339-B4B7-DC48-5D268C5DD011}"/>
              </a:ext>
            </a:extLst>
          </p:cNvPr>
          <p:cNvSpPr txBox="1"/>
          <p:nvPr/>
        </p:nvSpPr>
        <p:spPr>
          <a:xfrm>
            <a:off x="193960" y="5307015"/>
            <a:ext cx="11804073" cy="1015663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gl-ES" sz="2000" b="1" dirty="0">
                <a:latin typeface="Arial Narrow" panose="020B0606020202030204" pitchFamily="34" charset="0"/>
              </a:rPr>
              <a:t>Quen incorpora a información ao expediente: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gl-ES" sz="2000" dirty="0">
                <a:latin typeface="Arial Narrow" panose="020B0606020202030204" pitchFamily="34" charset="0"/>
              </a:rPr>
              <a:t>A Consellería con competencias en materia de función pública.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gl-ES" sz="2000" dirty="0">
                <a:latin typeface="Arial Narrow" panose="020B0606020202030204" pitchFamily="34" charset="0"/>
              </a:rPr>
              <a:t>As consellerías e entes respecto do persoal dependente destas.</a:t>
            </a:r>
          </a:p>
        </p:txBody>
      </p:sp>
      <p:pic>
        <p:nvPicPr>
          <p:cNvPr id="1026" name="Picture 2" descr="Requisitos Técnicos.">
            <a:extLst>
              <a:ext uri="{FF2B5EF4-FFF2-40B4-BE49-F238E27FC236}">
                <a16:creationId xmlns:a16="http://schemas.microsoft.com/office/drawing/2014/main" id="{0223CBDA-B655-5429-A8D9-0D2B5BD9F0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29" y="276891"/>
            <a:ext cx="2857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69CC33D6-A21E-1754-0AF7-796ADB45E8F1}"/>
              </a:ext>
            </a:extLst>
          </p:cNvPr>
          <p:cNvSpPr txBox="1"/>
          <p:nvPr/>
        </p:nvSpPr>
        <p:spPr>
          <a:xfrm>
            <a:off x="193959" y="1532621"/>
            <a:ext cx="11804073" cy="646331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gl-ES" sz="3600" dirty="0">
                <a:latin typeface="Arial Narrow" panose="020B0606020202030204" pitchFamily="34" charset="0"/>
              </a:rPr>
              <a:t>ESQUEMA DA PRESENTACIÓN SOBRE O CONTIDO DE FIDES</a:t>
            </a:r>
          </a:p>
        </p:txBody>
      </p:sp>
    </p:spTree>
    <p:extLst>
      <p:ext uri="{BB962C8B-B14F-4D97-AF65-F5344CB8AC3E}">
        <p14:creationId xmlns:p14="http://schemas.microsoft.com/office/powerpoint/2010/main" val="3203969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601FF853-984C-EB35-0788-3FA9996CEB04}"/>
              </a:ext>
            </a:extLst>
          </p:cNvPr>
          <p:cNvSpPr txBox="1"/>
          <p:nvPr/>
        </p:nvSpPr>
        <p:spPr>
          <a:xfrm>
            <a:off x="193960" y="2208534"/>
            <a:ext cx="11804073" cy="1631216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gl-ES" sz="2000" b="1" dirty="0">
                <a:latin typeface="Arial Narrow" panose="020B0606020202030204" pitchFamily="34" charset="0"/>
              </a:rPr>
              <a:t>Quen pode acceder ao expediente: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gl-ES" sz="2000" dirty="0">
                <a:latin typeface="Arial Narrow" panose="020B0606020202030204" pitchFamily="34" charset="0"/>
              </a:rPr>
              <a:t>A persoa interesada (titular dos datos).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gl-ES" sz="2000" dirty="0">
                <a:latin typeface="Arial Narrow" panose="020B0606020202030204" pitchFamily="34" charset="0"/>
              </a:rPr>
              <a:t>O persoal usuario (encargado da xestión de recursos humanos).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gl-ES" sz="2000" dirty="0">
                <a:latin typeface="Arial Narrow" panose="020B0606020202030204" pitchFamily="34" charset="0"/>
              </a:rPr>
              <a:t>O persoal  </a:t>
            </a:r>
            <a:r>
              <a:rPr lang="gl-ES" sz="2000" dirty="0" err="1">
                <a:latin typeface="Arial Narrow" panose="020B0606020202030204" pitchFamily="34" charset="0"/>
              </a:rPr>
              <a:t>validador</a:t>
            </a:r>
            <a:r>
              <a:rPr lang="gl-ES" sz="2000" dirty="0">
                <a:latin typeface="Arial Narrow" panose="020B0606020202030204" pitchFamily="34" charset="0"/>
              </a:rPr>
              <a:t> (encargado de comprobar e actualizar os datos).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gl-ES" sz="2000" dirty="0">
                <a:latin typeface="Arial Narrow" panose="020B0606020202030204" pitchFamily="34" charset="0"/>
              </a:rPr>
              <a:t>O persoal  catalogador (encargado de clasificar a información)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487F9A6-1A77-41BB-2AE6-68EFE3E6358D}"/>
              </a:ext>
            </a:extLst>
          </p:cNvPr>
          <p:cNvSpPr txBox="1"/>
          <p:nvPr/>
        </p:nvSpPr>
        <p:spPr>
          <a:xfrm>
            <a:off x="193960" y="4310796"/>
            <a:ext cx="11804073" cy="707886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gl-ES" sz="2000" dirty="0" err="1">
                <a:latin typeface="Arial Narrow" panose="020B0606020202030204" pitchFamily="34" charset="0"/>
              </a:rPr>
              <a:t>Idenfificarase</a:t>
            </a:r>
            <a:r>
              <a:rPr lang="gl-ES" sz="2000" dirty="0">
                <a:latin typeface="Arial Narrow" panose="020B0606020202030204" pitchFamily="34" charset="0"/>
              </a:rPr>
              <a:t> individualmente ao persoal que acceda ao expediente electrónico e estableceranse medidas de control  e </a:t>
            </a:r>
            <a:r>
              <a:rPr lang="gl-ES" sz="2000" dirty="0" err="1">
                <a:latin typeface="Arial Narrow" panose="020B0606020202030204" pitchFamily="34" charset="0"/>
              </a:rPr>
              <a:t>auditorias</a:t>
            </a:r>
            <a:r>
              <a:rPr lang="gl-ES" sz="2000" dirty="0">
                <a:latin typeface="Arial Narrow" panose="020B0606020202030204" pitchFamily="34" charset="0"/>
              </a:rPr>
              <a:t> para preservar a </a:t>
            </a:r>
            <a:r>
              <a:rPr lang="gl-ES" sz="2000" dirty="0" err="1">
                <a:latin typeface="Arial Narrow" panose="020B0606020202030204" pitchFamily="34" charset="0"/>
              </a:rPr>
              <a:t>confidencialidade</a:t>
            </a:r>
            <a:r>
              <a:rPr lang="gl-ES" sz="2000" dirty="0">
                <a:latin typeface="Arial Narrow" panose="020B0606020202030204" pitchFamily="34" charset="0"/>
              </a:rPr>
              <a:t> dos datos.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966C5C8-5114-1063-5B8A-5DFD5D02ABCA}"/>
              </a:ext>
            </a:extLst>
          </p:cNvPr>
          <p:cNvSpPr txBox="1"/>
          <p:nvPr/>
        </p:nvSpPr>
        <p:spPr>
          <a:xfrm>
            <a:off x="193960" y="1029602"/>
            <a:ext cx="11804073" cy="707886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gl-ES" sz="2000" b="1" dirty="0">
                <a:latin typeface="Arial Narrow" panose="020B0606020202030204" pitchFamily="34" charset="0"/>
              </a:rPr>
              <a:t>Como se accede ao expediente: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gl-ES" sz="2000" dirty="0">
                <a:latin typeface="Arial Narrow" panose="020B0606020202030204" pitchFamily="34" charset="0"/>
              </a:rPr>
              <a:t>A través de FIDES  (</a:t>
            </a:r>
            <a:r>
              <a:rPr lang="gl-ES" sz="2000" dirty="0">
                <a:latin typeface="Arial Narrow" panose="020B0606020202030204" pitchFamily="34" charset="0"/>
                <a:hlinkClick r:id="rId3"/>
              </a:rPr>
              <a:t>https://fides.xunta.gal</a:t>
            </a:r>
            <a:r>
              <a:rPr lang="gl-ES" sz="2000" dirty="0">
                <a:latin typeface="Arial Narrow" panose="020B0606020202030204" pitchFamily="34" charset="0"/>
              </a:rPr>
              <a:t>)</a:t>
            </a:r>
          </a:p>
        </p:txBody>
      </p:sp>
      <p:pic>
        <p:nvPicPr>
          <p:cNvPr id="8" name="Picture 2" descr="Requisitos Técnicos.">
            <a:extLst>
              <a:ext uri="{FF2B5EF4-FFF2-40B4-BE49-F238E27FC236}">
                <a16:creationId xmlns:a16="http://schemas.microsoft.com/office/drawing/2014/main" id="{A6EB8EC8-F713-2F5F-7248-3717FD985A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29" y="276891"/>
            <a:ext cx="1702800" cy="56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48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B6DABB50-5CD7-8635-86CC-636703796CA8}"/>
              </a:ext>
            </a:extLst>
          </p:cNvPr>
          <p:cNvSpPr txBox="1"/>
          <p:nvPr/>
        </p:nvSpPr>
        <p:spPr>
          <a:xfrm>
            <a:off x="193963" y="1020669"/>
            <a:ext cx="11804073" cy="4401205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gl-ES" sz="2000" b="1">
                <a:latin typeface="Arial Narrow" panose="020B0606020202030204" pitchFamily="34" charset="0"/>
              </a:rPr>
              <a:t>Como se clasifica a información do expediente electrónico: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gl-ES" sz="2000">
                <a:latin typeface="Arial Narrow" panose="020B0606020202030204" pitchFamily="34" charset="0"/>
              </a:rPr>
              <a:t>Datos persoais (información de identificación e contacto da persoa interesada.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gl-ES" sz="2000">
                <a:latin typeface="Arial Narrow" panose="020B0606020202030204" pitchFamily="34" charset="0"/>
              </a:rPr>
              <a:t>Formación (titulacións académicas oficiais e formación continua).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gl-ES" sz="2000">
                <a:latin typeface="Arial Narrow" panose="020B0606020202030204" pitchFamily="34" charset="0"/>
              </a:rPr>
              <a:t>Experiencia profesional (servizos prestados como persoal empregado público na AXXG ou EPI´s do 45. a da LOFAXGA ou de calquera outra AAPP).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gl-ES" sz="2000">
                <a:latin typeface="Arial Narrow" panose="020B0606020202030204" pitchFamily="34" charset="0"/>
              </a:rPr>
              <a:t>Actividade docente (impartida pola persoa interesada relativa á formación continua, especializada e universitaria ou non universitaria).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gl-ES" sz="2000">
                <a:latin typeface="Arial Narrow" panose="020B0606020202030204" pitchFamily="34" charset="0"/>
              </a:rPr>
              <a:t>Idiomas (CELGA, Linguaxe administrativa, outros idiomas).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gl-ES" sz="2000">
                <a:latin typeface="Arial Narrow" panose="020B0606020202030204" pitchFamily="34" charset="0"/>
              </a:rPr>
              <a:t>Actividade investigadora (proxectos de investigación, publicacións, premios e outras actividades relacionadas coa AAPP, escala ou especialidade).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gl-ES" sz="2000">
                <a:latin typeface="Arial Narrow" panose="020B0606020202030204" pitchFamily="34" charset="0"/>
              </a:rPr>
              <a:t>Carreira administrativa ou complemento de desempeño.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gl-ES" sz="2000">
                <a:latin typeface="Arial Narrow" panose="020B0606020202030204" pitchFamily="34" charset="0"/>
              </a:rPr>
              <a:t>Compatibilidades.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gl-ES" sz="2000">
                <a:latin typeface="Arial Narrow" panose="020B0606020202030204" pitchFamily="34" charset="0"/>
              </a:rPr>
              <a:t>Representación do persoal.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gl-ES" sz="2000">
                <a:latin typeface="Arial Narrow" panose="020B0606020202030204" pitchFamily="34" charset="0"/>
              </a:rPr>
              <a:t>Outros méritos.</a:t>
            </a:r>
            <a:endParaRPr lang="gl-ES" sz="2000" dirty="0">
              <a:latin typeface="Arial Narrow" panose="020B0606020202030204" pitchFamily="34" charset="0"/>
            </a:endParaRPr>
          </a:p>
        </p:txBody>
      </p:sp>
      <p:pic>
        <p:nvPicPr>
          <p:cNvPr id="5" name="Picture 2" descr="Requisitos Técnicos.">
            <a:extLst>
              <a:ext uri="{FF2B5EF4-FFF2-40B4-BE49-F238E27FC236}">
                <a16:creationId xmlns:a16="http://schemas.microsoft.com/office/drawing/2014/main" id="{88AA2AD1-F935-4CB2-7050-07E6115C52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3814" y="5970681"/>
            <a:ext cx="1864222" cy="621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6467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1F9224E7-70F1-F86C-0D55-56C951A1F500}"/>
              </a:ext>
            </a:extLst>
          </p:cNvPr>
          <p:cNvSpPr txBox="1"/>
          <p:nvPr/>
        </p:nvSpPr>
        <p:spPr>
          <a:xfrm>
            <a:off x="193963" y="302823"/>
            <a:ext cx="11804073" cy="4093428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gl-ES" sz="2000" b="1" dirty="0">
                <a:latin typeface="Arial Narrow" panose="020B0606020202030204" pitchFamily="34" charset="0"/>
              </a:rPr>
              <a:t>Estados nos que se visualiza a información do expediente electrónico: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gl-ES" sz="2000" b="1" dirty="0">
                <a:latin typeface="Arial Narrow" panose="020B0606020202030204" pitchFamily="34" charset="0"/>
              </a:rPr>
              <a:t>Pendente de presentar ou tramitar </a:t>
            </a:r>
            <a:r>
              <a:rPr lang="gl-ES" sz="2000" dirty="0">
                <a:latin typeface="Arial Narrow" panose="020B0606020202030204" pitchFamily="34" charset="0"/>
              </a:rPr>
              <a:t>(introducida pola persoa interesada ou pola  persoa usuaria e que está pendente de presentar a solicitude de actualización e a acreditación documental, presentada pola persoa interesada nun rexistro presencial e pendente de tramitar.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gl-ES" sz="2000" b="1" dirty="0">
                <a:latin typeface="Arial Narrow" panose="020B0606020202030204" pitchFamily="34" charset="0"/>
              </a:rPr>
              <a:t>En trámite </a:t>
            </a:r>
            <a:r>
              <a:rPr lang="gl-ES" sz="2000" dirty="0">
                <a:latin typeface="Arial Narrow" panose="020B0606020202030204" pitchFamily="34" charset="0"/>
              </a:rPr>
              <a:t>(introducida pola persoa usuaria ou interesada e pendente de tramitar.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gl-ES" sz="2000" b="1" dirty="0">
                <a:latin typeface="Arial Narrow" panose="020B0606020202030204" pitchFamily="34" charset="0"/>
              </a:rPr>
              <a:t>Validada</a:t>
            </a:r>
            <a:r>
              <a:rPr lang="gl-ES" sz="2000" dirty="0">
                <a:latin typeface="Arial Narrow" panose="020B0606020202030204" pitchFamily="34" charset="0"/>
              </a:rPr>
              <a:t> (acreditada documentalmente e verificada polo persoal </a:t>
            </a:r>
            <a:r>
              <a:rPr lang="gl-ES" sz="2000" dirty="0" err="1">
                <a:latin typeface="Arial Narrow" panose="020B0606020202030204" pitchFamily="34" charset="0"/>
              </a:rPr>
              <a:t>validador</a:t>
            </a:r>
            <a:r>
              <a:rPr lang="gl-ES" sz="2000" dirty="0">
                <a:latin typeface="Arial Narrow" panose="020B0606020202030204" pitchFamily="34" charset="0"/>
              </a:rPr>
              <a:t>).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gl-ES" sz="2000" b="1" dirty="0">
                <a:latin typeface="Arial Narrow" panose="020B0606020202030204" pitchFamily="34" charset="0"/>
              </a:rPr>
              <a:t>Duplicada</a:t>
            </a:r>
            <a:r>
              <a:rPr lang="gl-ES" sz="2000" dirty="0">
                <a:latin typeface="Arial Narrow" panose="020B0606020202030204" pitchFamily="34" charset="0"/>
              </a:rPr>
              <a:t>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gl-ES" sz="2000" b="1" dirty="0">
                <a:latin typeface="Arial Narrow" panose="020B0606020202030204" pitchFamily="34" charset="0"/>
              </a:rPr>
              <a:t>Acreditación documental incompleta </a:t>
            </a:r>
            <a:r>
              <a:rPr lang="gl-ES" sz="2000" dirty="0">
                <a:latin typeface="Arial Narrow" panose="020B0606020202030204" pitchFamily="34" charset="0"/>
              </a:rPr>
              <a:t>(cando os documentos acreditativos son insuficientes para acreditar un mérito).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gl-ES" sz="2000" b="1" dirty="0">
                <a:latin typeface="Arial Narrow" panose="020B0606020202030204" pitchFamily="34" charset="0"/>
              </a:rPr>
              <a:t>Descartada</a:t>
            </a:r>
            <a:r>
              <a:rPr lang="gl-ES" sz="2000" dirty="0">
                <a:latin typeface="Arial Narrow" panose="020B0606020202030204" pitchFamily="34" charset="0"/>
              </a:rPr>
              <a:t> (cando os documentos acreditativos presentados non gardan relación directa co mérito que se solicita incluír).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gl-ES" sz="2000" b="1" dirty="0">
                <a:latin typeface="Arial Narrow" panose="020B0606020202030204" pitchFamily="34" charset="0"/>
              </a:rPr>
              <a:t>Non catalogada </a:t>
            </a:r>
            <a:r>
              <a:rPr lang="gl-ES" sz="2000" dirty="0">
                <a:latin typeface="Arial Narrow" panose="020B0606020202030204" pitchFamily="34" charset="0"/>
              </a:rPr>
              <a:t>(non se pode clasificar no expediente)</a:t>
            </a:r>
          </a:p>
          <a:p>
            <a:pPr lvl="1"/>
            <a:r>
              <a:rPr lang="gl-ES" sz="2000" dirty="0">
                <a:latin typeface="Arial Narrow" panose="020B0606020202030204" pitchFamily="34" charset="0"/>
              </a:rPr>
              <a:t>Co avance da implantación, poderanse incorporar outros estados.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758C656-9A47-7090-CDA0-F4A00643BE44}"/>
              </a:ext>
            </a:extLst>
          </p:cNvPr>
          <p:cNvSpPr txBox="1"/>
          <p:nvPr/>
        </p:nvSpPr>
        <p:spPr>
          <a:xfrm>
            <a:off x="193963" y="4505929"/>
            <a:ext cx="11804073" cy="1938992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gl-ES" sz="2000" b="1" dirty="0">
                <a:latin typeface="Arial Narrow" panose="020B0606020202030204" pitchFamily="34" charset="0"/>
              </a:rPr>
              <a:t>Actualización / modificación da información do expediente electrónico: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gl-ES" sz="2000" dirty="0">
                <a:latin typeface="Arial Narrow" panose="020B0606020202030204" pitchFamily="34" charset="0"/>
              </a:rPr>
              <a:t>Cando se dispón de </a:t>
            </a:r>
            <a:r>
              <a:rPr lang="gl-ES" sz="2000" b="1" dirty="0">
                <a:latin typeface="Arial Narrow" panose="020B0606020202030204" pitchFamily="34" charset="0"/>
              </a:rPr>
              <a:t>copias electrónicas auténticas </a:t>
            </a:r>
            <a:r>
              <a:rPr lang="gl-ES" sz="2000" dirty="0">
                <a:latin typeface="Arial Narrow" panose="020B0606020202030204" pitchFamily="34" charset="0"/>
              </a:rPr>
              <a:t>faise </a:t>
            </a:r>
            <a:r>
              <a:rPr lang="gl-ES" sz="2000" b="1" dirty="0">
                <a:latin typeface="Arial Narrow" panose="020B0606020202030204" pitchFamily="34" charset="0"/>
              </a:rPr>
              <a:t>obrigatoriamente</a:t>
            </a:r>
            <a:r>
              <a:rPr lang="gl-ES" sz="2000" dirty="0">
                <a:latin typeface="Arial Narrow" panose="020B0606020202030204" pitchFamily="34" charset="0"/>
              </a:rPr>
              <a:t> a través de </a:t>
            </a:r>
            <a:r>
              <a:rPr lang="gl-ES" sz="2000" b="1" dirty="0">
                <a:latin typeface="Arial Narrow" panose="020B0606020202030204" pitchFamily="34" charset="0"/>
              </a:rPr>
              <a:t>FIDES</a:t>
            </a:r>
            <a:r>
              <a:rPr lang="gl-ES" sz="2000" dirty="0">
                <a:latin typeface="Arial Narrow" panose="020B0606020202030204" pitchFamily="34" charset="0"/>
              </a:rPr>
              <a:t>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gl-ES" sz="2000" dirty="0">
                <a:latin typeface="Arial Narrow" panose="020B0606020202030204" pitchFamily="34" charset="0"/>
              </a:rPr>
              <a:t>En </a:t>
            </a:r>
            <a:r>
              <a:rPr lang="gl-ES" sz="2000" b="1" dirty="0">
                <a:latin typeface="Arial Narrow" panose="020B0606020202030204" pitchFamily="34" charset="0"/>
              </a:rPr>
              <a:t>caso contrario</a:t>
            </a:r>
            <a:r>
              <a:rPr lang="gl-ES" sz="2000" dirty="0">
                <a:latin typeface="Arial Narrow" panose="020B0606020202030204" pitchFamily="34" charset="0"/>
              </a:rPr>
              <a:t>, farase de xeito </a:t>
            </a:r>
            <a:r>
              <a:rPr lang="gl-ES" sz="2000" b="1" dirty="0">
                <a:latin typeface="Arial Narrow" panose="020B0606020202030204" pitchFamily="34" charset="0"/>
              </a:rPr>
              <a:t>presencial</a:t>
            </a:r>
            <a:r>
              <a:rPr lang="gl-ES" sz="2000" dirty="0">
                <a:latin typeface="Arial Narrow" panose="020B0606020202030204" pitchFamily="34" charset="0"/>
              </a:rPr>
              <a:t>, acompañada dos documentos acreditativos en calquera das formas previstas no artigo 16.4 da Lei 39/2015.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gl-ES" sz="2000" dirty="0">
                <a:latin typeface="Arial Narrow" panose="020B0606020202030204" pitchFamily="34" charset="0"/>
              </a:rPr>
              <a:t>A </a:t>
            </a:r>
            <a:r>
              <a:rPr lang="gl-ES" sz="2000" b="1" dirty="0">
                <a:latin typeface="Arial Narrow" panose="020B0606020202030204" pitchFamily="34" charset="0"/>
              </a:rPr>
              <a:t>data de presentación da solicitude de actualización ou modificación determina a consideración de méritos ou requisitos</a:t>
            </a:r>
            <a:r>
              <a:rPr lang="gl-ES" sz="2000" dirty="0">
                <a:latin typeface="Arial Narrow" panose="020B0606020202030204" pitchFamily="34" charset="0"/>
              </a:rPr>
              <a:t> para os procesos de provisión, selección, desenvolvemento profesional e outros.</a:t>
            </a:r>
          </a:p>
        </p:txBody>
      </p:sp>
      <p:pic>
        <p:nvPicPr>
          <p:cNvPr id="8" name="Picture 2" descr="Requisitos Técnicos.">
            <a:extLst>
              <a:ext uri="{FF2B5EF4-FFF2-40B4-BE49-F238E27FC236}">
                <a16:creationId xmlns:a16="http://schemas.microsoft.com/office/drawing/2014/main" id="{526D016D-34D8-DF1C-259F-CE8A83DB71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810" y="3749864"/>
            <a:ext cx="1864222" cy="621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71102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528</Words>
  <Application>Microsoft Office PowerPoint</Application>
  <PresentationFormat>Panorámica</PresentationFormat>
  <Paragraphs>48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Courier New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Díaz Sánchez Ana María</dc:creator>
  <cp:lastModifiedBy>Díaz Sánchez Ana María</cp:lastModifiedBy>
  <cp:revision>2</cp:revision>
  <dcterms:created xsi:type="dcterms:W3CDTF">2023-12-20T17:44:54Z</dcterms:created>
  <dcterms:modified xsi:type="dcterms:W3CDTF">2023-12-20T21:56:51Z</dcterms:modified>
</cp:coreProperties>
</file>